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82" r:id="rId7"/>
    <p:sldId id="285" r:id="rId8"/>
    <p:sldId id="258" r:id="rId9"/>
    <p:sldId id="279" r:id="rId10"/>
    <p:sldId id="280" r:id="rId11"/>
    <p:sldId id="281" r:id="rId12"/>
    <p:sldId id="283"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5" autoAdjust="0"/>
    <p:restoredTop sz="94641" autoAdjust="0"/>
  </p:normalViewPr>
  <p:slideViewPr>
    <p:cSldViewPr snapToGrid="0">
      <p:cViewPr varScale="1">
        <p:scale>
          <a:sx n="82" d="100"/>
          <a:sy n="82" d="100"/>
        </p:scale>
        <p:origin x="490" y="77"/>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4/30/2022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096000" y="1257167"/>
            <a:ext cx="5869021" cy="4343665"/>
          </a:xfrm>
        </p:spPr>
        <p:txBody>
          <a:bodyPr/>
          <a:lstStyle/>
          <a:p>
            <a:r>
              <a:rPr lang="en-US" dirty="0"/>
              <a:t>Project #3</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70122" y="2360381"/>
            <a:ext cx="4925188" cy="3240451"/>
          </a:xfrm>
        </p:spPr>
        <p:txBody>
          <a:bodyPr>
            <a:normAutofit/>
          </a:bodyPr>
          <a:lstStyle/>
          <a:p>
            <a:r>
              <a:rPr lang="en-US" dirty="0">
                <a:latin typeface="+mj-lt"/>
              </a:rPr>
              <a:t>BILLBOARD TOP CHARTS</a:t>
            </a:r>
          </a:p>
          <a:p>
            <a:endParaRPr lang="en-US" dirty="0">
              <a:latin typeface="+mj-lt"/>
            </a:endParaRPr>
          </a:p>
          <a:p>
            <a:r>
              <a:rPr lang="en-US" dirty="0">
                <a:latin typeface="+mj-lt"/>
              </a:rPr>
              <a:t>TEAM MEMBERS:</a:t>
            </a:r>
          </a:p>
          <a:p>
            <a:r>
              <a:rPr lang="en-US" dirty="0">
                <a:latin typeface="+mj-lt"/>
              </a:rPr>
              <a:t>ALEX LI</a:t>
            </a:r>
          </a:p>
          <a:p>
            <a:r>
              <a:rPr lang="en-US" dirty="0">
                <a:latin typeface="+mj-lt"/>
              </a:rPr>
              <a:t>JEANIE WU</a:t>
            </a:r>
          </a:p>
          <a:p>
            <a:r>
              <a:rPr lang="en-US" dirty="0">
                <a:latin typeface="+mj-lt"/>
              </a:rPr>
              <a:t>MARK WERDEN</a:t>
            </a:r>
          </a:p>
          <a:p>
            <a:r>
              <a:rPr lang="en-US" dirty="0">
                <a:latin typeface="+mj-lt"/>
              </a:rPr>
              <a:t>ROBERT HARVEY</a:t>
            </a:r>
          </a:p>
        </p:txBody>
      </p:sp>
      <p:pic>
        <p:nvPicPr>
          <p:cNvPr id="5" name="Picture 4">
            <a:extLst>
              <a:ext uri="{FF2B5EF4-FFF2-40B4-BE49-F238E27FC236}">
                <a16:creationId xmlns:a16="http://schemas.microsoft.com/office/drawing/2014/main" id="{F2A6A894-196E-4517-86EC-6B25CFE3F59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72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01"/>
            <a:ext cx="6091387" cy="683909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9" name="Title 19">
            <a:extLst>
              <a:ext uri="{FF2B5EF4-FFF2-40B4-BE49-F238E27FC236}">
                <a16:creationId xmlns:a16="http://schemas.microsoft.com/office/drawing/2014/main" id="{187ED6A3-7C94-4EAC-9066-4F3547DD1E67}"/>
              </a:ext>
            </a:extLst>
          </p:cNvPr>
          <p:cNvSpPr>
            <a:spLocks noGrp="1"/>
          </p:cNvSpPr>
          <p:nvPr>
            <p:ph type="title"/>
          </p:nvPr>
        </p:nvSpPr>
        <p:spPr>
          <a:xfrm>
            <a:off x="709127" y="610084"/>
            <a:ext cx="10224795" cy="5155083"/>
          </a:xfrm>
        </p:spPr>
        <p:txBody>
          <a:bodyPr/>
          <a:lstStyle/>
          <a:p>
            <a:pPr algn="ctr"/>
            <a:br>
              <a:rPr lang="en-US" noProof="0" dirty="0"/>
            </a:br>
            <a:br>
              <a:rPr lang="en-US" noProof="0" dirty="0"/>
            </a:br>
            <a:br>
              <a:rPr lang="en-US" noProof="0" dirty="0"/>
            </a:br>
            <a:br>
              <a:rPr lang="en-US" noProof="0" dirty="0"/>
            </a:br>
            <a:br>
              <a:rPr lang="en-US" noProof="0" dirty="0"/>
            </a:br>
            <a:r>
              <a:rPr lang="en-US" noProof="0" dirty="0" err="1"/>
              <a:t>q&amp;a</a:t>
            </a:r>
            <a:endParaRPr lang="en-US" dirty="0"/>
          </a:p>
        </p:txBody>
      </p:sp>
    </p:spTree>
    <p:extLst>
      <p:ext uri="{BB962C8B-B14F-4D97-AF65-F5344CB8AC3E}">
        <p14:creationId xmlns:p14="http://schemas.microsoft.com/office/powerpoint/2010/main" val="378416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8901"/>
            <a:ext cx="6091387" cy="683909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796776" y="667234"/>
            <a:ext cx="10398125" cy="5155083"/>
          </a:xfrm>
        </p:spPr>
        <p:txBody>
          <a:bodyPr/>
          <a:lstStyle/>
          <a:p>
            <a:pPr algn="ctr"/>
            <a:r>
              <a:rPr lang="en-US" noProof="0" dirty="0"/>
              <a:t>PROJECT DESCRIPTION</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00387" y="2367284"/>
            <a:ext cx="5991226" cy="2680966"/>
          </a:xfrm>
        </p:spPr>
        <p:txBody>
          <a:bodyPr>
            <a:normAutofit fontScale="92500"/>
          </a:bodyPr>
          <a:lstStyle/>
          <a:p>
            <a:r>
              <a:rPr lang="en-US" sz="1600" dirty="0">
                <a:solidFill>
                  <a:schemeClr val="tx1"/>
                </a:solidFill>
              </a:rPr>
              <a:t>Our goal was to determine which musical artists had the most Top Billboard Chart hits for the years 2014 – 2021, using various data analysis methods such as Postgres, JavaScript, </a:t>
            </a:r>
            <a:r>
              <a:rPr lang="en-US" sz="1600" dirty="0" err="1">
                <a:solidFill>
                  <a:schemeClr val="tx1"/>
                </a:solidFill>
              </a:rPr>
              <a:t>Plotly</a:t>
            </a:r>
            <a:r>
              <a:rPr lang="en-US" sz="1600" dirty="0">
                <a:solidFill>
                  <a:schemeClr val="tx1"/>
                </a:solidFill>
              </a:rPr>
              <a:t>, APIs, JSON, and more. The end-product is a dashboard that can be used to filter and visually display data in an easy-to-use, interactive, and intuitive way. Dashboard users can find data using dropdown menus to sort and filter by both year and artist. The data displayed is dynamic and moves with the user, creating a fun experience.</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01"/>
            <a:ext cx="6091386" cy="683909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796776" y="667234"/>
            <a:ext cx="10398125" cy="5155083"/>
          </a:xfrm>
        </p:spPr>
        <p:txBody>
          <a:bodyPr/>
          <a:lstStyle/>
          <a:p>
            <a:pPr algn="ctr"/>
            <a:r>
              <a:rPr lang="en-US" noProof="0" dirty="0"/>
              <a:t>Data source</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00387" y="2318710"/>
            <a:ext cx="5991226" cy="2680966"/>
          </a:xfrm>
        </p:spPr>
        <p:txBody>
          <a:bodyPr>
            <a:normAutofit/>
          </a:bodyPr>
          <a:lstStyle/>
          <a:p>
            <a:r>
              <a:rPr lang="en-US" sz="1600" dirty="0">
                <a:solidFill>
                  <a:schemeClr val="tx1"/>
                </a:solidFill>
              </a:rPr>
              <a:t>Our Billboard API returned data that could be filtered by artist, number of occurrences on the Billboard charts, song title, and most importantly, ranking. Using this data, we were able to display which artist had the greatest number of weeks on the Top Billboard Charts, the top artist for each year (selected by using the dropdown), and which artists had the greatest number of Billboard Top Charts songs during the dataset (2014-2021).</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2125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dashboard</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8" name="Picture 7" descr="Chart&#10;&#10;Description automatically generated">
            <a:extLst>
              <a:ext uri="{FF2B5EF4-FFF2-40B4-BE49-F238E27FC236}">
                <a16:creationId xmlns:a16="http://schemas.microsoft.com/office/drawing/2014/main" id="{290B34A4-7CF4-4772-AADF-BAEBA5B20C83}"/>
              </a:ext>
            </a:extLst>
          </p:cNvPr>
          <p:cNvPicPr>
            <a:picLocks noChangeAspect="1"/>
          </p:cNvPicPr>
          <p:nvPr/>
        </p:nvPicPr>
        <p:blipFill>
          <a:blip r:embed="rId2"/>
          <a:stretch>
            <a:fillRect/>
          </a:stretch>
        </p:blipFill>
        <p:spPr>
          <a:xfrm>
            <a:off x="1087120" y="454716"/>
            <a:ext cx="10017760" cy="5974032"/>
          </a:xfrm>
          <a:prstGeom prst="rect">
            <a:avLst/>
          </a:prstGeom>
        </p:spPr>
      </p:pic>
    </p:spTree>
    <p:extLst>
      <p:ext uri="{BB962C8B-B14F-4D97-AF65-F5344CB8AC3E}">
        <p14:creationId xmlns:p14="http://schemas.microsoft.com/office/powerpoint/2010/main" val="366220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Index.html</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lstStyle/>
          <a:p>
            <a:pPr marL="285750" indent="-285750" algn="ctr">
              <a:buFont typeface="Arial" panose="020B0604020202020204" pitchFamily="34" charset="0"/>
              <a:buChar char="•"/>
            </a:pPr>
            <a:r>
              <a:rPr lang="en-US" dirty="0"/>
              <a:t>Image #1: shows the beginning of the html script, including loading charset and </a:t>
            </a:r>
            <a:r>
              <a:rPr lang="en-US" dirty="0" err="1"/>
              <a:t>src</a:t>
            </a:r>
            <a:r>
              <a:rPr lang="en-US" dirty="0"/>
              <a:t> (d3), headers of various sizes, containers, and formatting </a:t>
            </a:r>
          </a:p>
          <a:p>
            <a:pPr marL="285750" indent="-285750" algn="ctr">
              <a:buFont typeface="Arial" panose="020B0604020202020204" pitchFamily="34" charset="0"/>
              <a:buChar char="•"/>
            </a:pPr>
            <a:r>
              <a:rPr lang="en-US" dirty="0"/>
              <a:t>Image #2: shows the end of the html script, which shows a line plot, map, and pie chart</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pic>
        <p:nvPicPr>
          <p:cNvPr id="24" name="Picture 23">
            <a:extLst>
              <a:ext uri="{FF2B5EF4-FFF2-40B4-BE49-F238E27FC236}">
                <a16:creationId xmlns:a16="http://schemas.microsoft.com/office/drawing/2014/main" id="{098CB89C-CE14-49F5-94FA-11F9DE687AD5}"/>
              </a:ext>
            </a:extLst>
          </p:cNvPr>
          <p:cNvPicPr>
            <a:picLocks noChangeAspect="1"/>
          </p:cNvPicPr>
          <p:nvPr/>
        </p:nvPicPr>
        <p:blipFill>
          <a:blip r:embed="rId2"/>
          <a:stretch>
            <a:fillRect/>
          </a:stretch>
        </p:blipFill>
        <p:spPr>
          <a:xfrm>
            <a:off x="0" y="506517"/>
            <a:ext cx="7924800" cy="3934814"/>
          </a:xfrm>
          <a:prstGeom prst="rect">
            <a:avLst/>
          </a:prstGeom>
        </p:spPr>
      </p:pic>
      <p:pic>
        <p:nvPicPr>
          <p:cNvPr id="26" name="Picture 25">
            <a:extLst>
              <a:ext uri="{FF2B5EF4-FFF2-40B4-BE49-F238E27FC236}">
                <a16:creationId xmlns:a16="http://schemas.microsoft.com/office/drawing/2014/main" id="{1DFB0166-4141-44D7-957A-02B956BEA8D4}"/>
              </a:ext>
            </a:extLst>
          </p:cNvPr>
          <p:cNvPicPr>
            <a:picLocks noChangeAspect="1"/>
          </p:cNvPicPr>
          <p:nvPr/>
        </p:nvPicPr>
        <p:blipFill>
          <a:blip r:embed="rId3"/>
          <a:stretch>
            <a:fillRect/>
          </a:stretch>
        </p:blipFill>
        <p:spPr>
          <a:xfrm>
            <a:off x="5895932" y="3100203"/>
            <a:ext cx="6296068" cy="2341747"/>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App.py</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normAutofit/>
          </a:bodyPr>
          <a:lstStyle/>
          <a:p>
            <a:pPr marL="285750" indent="-285750" algn="ctr">
              <a:buFont typeface="Arial" panose="020B0604020202020204" pitchFamily="34" charset="0"/>
              <a:buChar char="•"/>
            </a:pPr>
            <a:r>
              <a:rPr lang="en-US" dirty="0"/>
              <a:t>Image #1: shows the flask app, app route, def, return, creating engines, and creating </a:t>
            </a:r>
            <a:r>
              <a:rPr lang="en-US" dirty="0" err="1"/>
              <a:t>dataframes</a:t>
            </a:r>
            <a:r>
              <a:rPr lang="en-US" dirty="0"/>
              <a:t> reading </a:t>
            </a:r>
            <a:r>
              <a:rPr lang="en-US" dirty="0" err="1"/>
              <a:t>sql</a:t>
            </a:r>
            <a:r>
              <a:rPr lang="en-US" dirty="0"/>
              <a:t> database tables</a:t>
            </a:r>
          </a:p>
          <a:p>
            <a:pPr marL="285750" indent="-285750" algn="ctr">
              <a:buFont typeface="Arial" panose="020B0604020202020204" pitchFamily="34" charset="0"/>
              <a:buChar char="•"/>
            </a:pPr>
            <a:r>
              <a:rPr lang="en-US" dirty="0"/>
              <a:t>Image #2: shows app route, def, return, creating engines, </a:t>
            </a:r>
            <a:r>
              <a:rPr lang="en-US" dirty="0" err="1"/>
              <a:t>groupby</a:t>
            </a:r>
            <a:r>
              <a:rPr lang="en-US" dirty="0"/>
              <a:t>, and debug functions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6" name="Picture 5">
            <a:extLst>
              <a:ext uri="{FF2B5EF4-FFF2-40B4-BE49-F238E27FC236}">
                <a16:creationId xmlns:a16="http://schemas.microsoft.com/office/drawing/2014/main" id="{3C74E8E8-91DF-45DD-A5EF-6A3193FE6E8A}"/>
              </a:ext>
            </a:extLst>
          </p:cNvPr>
          <p:cNvPicPr>
            <a:picLocks noChangeAspect="1"/>
          </p:cNvPicPr>
          <p:nvPr/>
        </p:nvPicPr>
        <p:blipFill>
          <a:blip r:embed="rId2"/>
          <a:stretch>
            <a:fillRect/>
          </a:stretch>
        </p:blipFill>
        <p:spPr>
          <a:xfrm>
            <a:off x="2466974" y="454716"/>
            <a:ext cx="6686551" cy="2415915"/>
          </a:xfrm>
          <a:prstGeom prst="rect">
            <a:avLst/>
          </a:prstGeom>
        </p:spPr>
      </p:pic>
      <p:pic>
        <p:nvPicPr>
          <p:cNvPr id="8" name="Picture 7">
            <a:extLst>
              <a:ext uri="{FF2B5EF4-FFF2-40B4-BE49-F238E27FC236}">
                <a16:creationId xmlns:a16="http://schemas.microsoft.com/office/drawing/2014/main" id="{4DEEC699-9BF9-471D-8493-CC3B3C7B7974}"/>
              </a:ext>
            </a:extLst>
          </p:cNvPr>
          <p:cNvPicPr>
            <a:picLocks noChangeAspect="1"/>
          </p:cNvPicPr>
          <p:nvPr/>
        </p:nvPicPr>
        <p:blipFill>
          <a:blip r:embed="rId3"/>
          <a:stretch>
            <a:fillRect/>
          </a:stretch>
        </p:blipFill>
        <p:spPr>
          <a:xfrm>
            <a:off x="1038224" y="2857470"/>
            <a:ext cx="9544049" cy="2542775"/>
          </a:xfrm>
          <a:prstGeom prst="rect">
            <a:avLst/>
          </a:prstGeom>
        </p:spPr>
      </p:pic>
    </p:spTree>
    <p:extLst>
      <p:ext uri="{BB962C8B-B14F-4D97-AF65-F5344CB8AC3E}">
        <p14:creationId xmlns:p14="http://schemas.microsoft.com/office/powerpoint/2010/main" val="30972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App.</a:t>
            </a:r>
            <a:r>
              <a:rPr lang="en-US" dirty="0" err="1">
                <a:ea typeface="+mn-ea"/>
                <a:cs typeface="+mn-cs"/>
              </a:rPr>
              <a:t>js</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lstStyle/>
          <a:p>
            <a:pPr marL="285750" indent="-285750" algn="ctr">
              <a:buFont typeface="Arial" panose="020B0604020202020204" pitchFamily="34" charset="0"/>
              <a:buChar char="•"/>
            </a:pPr>
            <a:r>
              <a:rPr lang="en-US" dirty="0"/>
              <a:t>Image #1: shows the year range for the dataset (2014-2021), filtering by year, and sorting based on rank</a:t>
            </a:r>
          </a:p>
          <a:p>
            <a:pPr marL="285750" indent="-285750" algn="ctr">
              <a:buFont typeface="Arial" panose="020B0604020202020204" pitchFamily="34" charset="0"/>
              <a:buChar char="•"/>
            </a:pPr>
            <a:r>
              <a:rPr lang="en-US" dirty="0"/>
              <a:t>Image #2:  shows d3.json, creation of dropdown menus, var, functions, returns, let, and </a:t>
            </a:r>
            <a:r>
              <a:rPr lang="en-US" dirty="0" err="1"/>
              <a:t>Plotly</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7" name="Picture 6">
            <a:extLst>
              <a:ext uri="{FF2B5EF4-FFF2-40B4-BE49-F238E27FC236}">
                <a16:creationId xmlns:a16="http://schemas.microsoft.com/office/drawing/2014/main" id="{21A94611-07E3-4F4A-AFC3-1366F228557B}"/>
              </a:ext>
            </a:extLst>
          </p:cNvPr>
          <p:cNvPicPr>
            <a:picLocks noChangeAspect="1"/>
          </p:cNvPicPr>
          <p:nvPr/>
        </p:nvPicPr>
        <p:blipFill>
          <a:blip r:embed="rId2"/>
          <a:stretch>
            <a:fillRect/>
          </a:stretch>
        </p:blipFill>
        <p:spPr>
          <a:xfrm>
            <a:off x="285749" y="431193"/>
            <a:ext cx="6844070" cy="3531207"/>
          </a:xfrm>
          <a:prstGeom prst="rect">
            <a:avLst/>
          </a:prstGeom>
        </p:spPr>
      </p:pic>
      <p:pic>
        <p:nvPicPr>
          <p:cNvPr id="10" name="Picture 9">
            <a:extLst>
              <a:ext uri="{FF2B5EF4-FFF2-40B4-BE49-F238E27FC236}">
                <a16:creationId xmlns:a16="http://schemas.microsoft.com/office/drawing/2014/main" id="{17305141-C142-4482-9F09-A594EEE27753}"/>
              </a:ext>
            </a:extLst>
          </p:cNvPr>
          <p:cNvPicPr>
            <a:picLocks noChangeAspect="1"/>
          </p:cNvPicPr>
          <p:nvPr/>
        </p:nvPicPr>
        <p:blipFill>
          <a:blip r:embed="rId3"/>
          <a:stretch>
            <a:fillRect/>
          </a:stretch>
        </p:blipFill>
        <p:spPr>
          <a:xfrm>
            <a:off x="5679063" y="2724150"/>
            <a:ext cx="6027161" cy="2717800"/>
          </a:xfrm>
          <a:prstGeom prst="rect">
            <a:avLst/>
          </a:prstGeom>
        </p:spPr>
      </p:pic>
    </p:spTree>
    <p:extLst>
      <p:ext uri="{BB962C8B-B14F-4D97-AF65-F5344CB8AC3E}">
        <p14:creationId xmlns:p14="http://schemas.microsoft.com/office/powerpoint/2010/main" val="67500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Database.py</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879370"/>
          </a:xfrm>
        </p:spPr>
        <p:txBody>
          <a:bodyPr/>
          <a:lstStyle/>
          <a:p>
            <a:r>
              <a:rPr lang="en-US" dirty="0"/>
              <a:t>The image above shows importing the necessary packages before cleaning the data. Then, a pandas </a:t>
            </a:r>
            <a:r>
              <a:rPr lang="en-US" dirty="0" err="1"/>
              <a:t>dataframe</a:t>
            </a:r>
            <a:r>
              <a:rPr lang="en-US" dirty="0"/>
              <a:t> is created to capture the </a:t>
            </a:r>
            <a:r>
              <a:rPr lang="en-US" dirty="0" err="1"/>
              <a:t>chart_data</a:t>
            </a:r>
            <a:r>
              <a:rPr lang="en-US" dirty="0"/>
              <a:t>, </a:t>
            </a:r>
            <a:r>
              <a:rPr lang="en-US" dirty="0" err="1"/>
              <a:t>song_title</a:t>
            </a:r>
            <a:r>
              <a:rPr lang="en-US" dirty="0"/>
              <a:t>, </a:t>
            </a:r>
            <a:r>
              <a:rPr lang="en-US" dirty="0" err="1"/>
              <a:t>song_rank</a:t>
            </a:r>
            <a:r>
              <a:rPr lang="en-US" dirty="0"/>
              <a:t>, and </a:t>
            </a:r>
            <a:r>
              <a:rPr lang="en-US" dirty="0" err="1"/>
              <a:t>song_artist</a:t>
            </a:r>
            <a:r>
              <a:rPr lang="en-US" dirty="0"/>
              <a:t> as lists.  An engine is then created to connect to a </a:t>
            </a:r>
            <a:r>
              <a:rPr lang="en-US" dirty="0" err="1"/>
              <a:t>postgres</a:t>
            </a:r>
            <a:r>
              <a:rPr lang="en-US" dirty="0"/>
              <a:t> database, and the </a:t>
            </a:r>
            <a:r>
              <a:rPr lang="en-US" dirty="0" err="1"/>
              <a:t>to_sql</a:t>
            </a:r>
            <a:r>
              <a:rPr lang="en-US" dirty="0"/>
              <a:t> function is used to conclude the script and connect to </a:t>
            </a:r>
            <a:r>
              <a:rPr lang="en-US" dirty="0" err="1"/>
              <a:t>postgres</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6" name="Picture 5">
            <a:extLst>
              <a:ext uri="{FF2B5EF4-FFF2-40B4-BE49-F238E27FC236}">
                <a16:creationId xmlns:a16="http://schemas.microsoft.com/office/drawing/2014/main" id="{7373648B-0E5C-4B11-AEA1-6CB83A2EF5C4}"/>
              </a:ext>
            </a:extLst>
          </p:cNvPr>
          <p:cNvPicPr>
            <a:picLocks noChangeAspect="1"/>
          </p:cNvPicPr>
          <p:nvPr/>
        </p:nvPicPr>
        <p:blipFill>
          <a:blip r:embed="rId2"/>
          <a:stretch>
            <a:fillRect/>
          </a:stretch>
        </p:blipFill>
        <p:spPr>
          <a:xfrm>
            <a:off x="881062" y="536680"/>
            <a:ext cx="10429875" cy="4848401"/>
          </a:xfrm>
          <a:prstGeom prst="rect">
            <a:avLst/>
          </a:prstGeom>
        </p:spPr>
      </p:pic>
    </p:spTree>
    <p:extLst>
      <p:ext uri="{BB962C8B-B14F-4D97-AF65-F5344CB8AC3E}">
        <p14:creationId xmlns:p14="http://schemas.microsoft.com/office/powerpoint/2010/main" val="244722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01"/>
            <a:ext cx="6091386" cy="683909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796776" y="667234"/>
            <a:ext cx="10398125" cy="5155083"/>
          </a:xfrm>
        </p:spPr>
        <p:txBody>
          <a:bodyPr/>
          <a:lstStyle/>
          <a:p>
            <a:pPr algn="ctr"/>
            <a:br>
              <a:rPr lang="en-US" noProof="0" dirty="0"/>
            </a:br>
            <a:br>
              <a:rPr lang="en-US" noProof="0" dirty="0"/>
            </a:br>
            <a:br>
              <a:rPr lang="en-US" noProof="0" dirty="0"/>
            </a:br>
            <a:br>
              <a:rPr lang="en-US" noProof="0" dirty="0"/>
            </a:br>
            <a:br>
              <a:rPr lang="en-US" noProof="0" dirty="0"/>
            </a:br>
            <a:r>
              <a:rPr lang="en-US" noProof="0" dirty="0"/>
              <a:t>dashboard </a:t>
            </a:r>
            <a:r>
              <a:rPr lang="en-US" dirty="0" err="1"/>
              <a:t>demonstra</a:t>
            </a:r>
            <a:r>
              <a:rPr lang="en-US" noProof="0" dirty="0" err="1"/>
              <a:t>tion</a:t>
            </a:r>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61304088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0</TotalTime>
  <Words>529</Words>
  <Application>Microsoft Office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Posterama Bold</vt:lpstr>
      <vt:lpstr>Arial</vt:lpstr>
      <vt:lpstr>Bierstadt</vt:lpstr>
      <vt:lpstr>Calibri</vt:lpstr>
      <vt:lpstr>Courier New</vt:lpstr>
      <vt:lpstr>Posterama</vt:lpstr>
      <vt:lpstr>Office Theme</vt:lpstr>
      <vt:lpstr>Project #3</vt:lpstr>
      <vt:lpstr>PROJECT DESCRIPTION</vt:lpstr>
      <vt:lpstr>Data source</vt:lpstr>
      <vt:lpstr>dashboard</vt:lpstr>
      <vt:lpstr>Index.html</vt:lpstr>
      <vt:lpstr>App.py</vt:lpstr>
      <vt:lpstr>App.js</vt:lpstr>
      <vt:lpstr>Database.py</vt:lpstr>
      <vt:lpstr>     dashboard demonstration</vt:lpstr>
      <vt:lpstr>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Robert Harvey</dc:creator>
  <cp:lastModifiedBy>Robert Harvey</cp:lastModifiedBy>
  <cp:revision>28</cp:revision>
  <dcterms:created xsi:type="dcterms:W3CDTF">2022-04-30T02:18:28Z</dcterms:created>
  <dcterms:modified xsi:type="dcterms:W3CDTF">2022-04-30T18:30:07Z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